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Source Code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SourceCodePro-italic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cbfd333875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cbfd33387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cbfd33387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cbfd33387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cbfd33387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cbfd33387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cbfd33387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cbfd33387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bfd333875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cbfd333875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cbfd33387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cbfd33387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bfd33387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bfd33387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bfd33387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cbfd33387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cbfd33387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cbfd33387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bfd33387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cbfd33387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bfd33387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cbfd33387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bfd33387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cbfd33387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bfd33387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cbfd33387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 Хаковање стреса: алати за сваки дан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Диши. Размисли. Победи.</a:t>
            </a:r>
            <a:endParaRPr/>
          </a:p>
        </p:txBody>
      </p:sp>
      <p:pic>
        <p:nvPicPr>
          <p:cNvPr descr="a penguin wearing a viking hat is holding a trophy that says up on it (обезбеђује Tenor)"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925" y="3428998"/>
            <a:ext cx="214312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" sz="2500">
                <a:solidFill>
                  <a:srgbClr val="000000"/>
                </a:solidFill>
              </a:rPr>
              <a:t>Друг те изнервира на одмору. Уместо да одмах реагујеш (нпр.викнеш).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 sz="2500">
                <a:solidFill>
                  <a:srgbClr val="000000"/>
                </a:solidFill>
              </a:rPr>
              <a:t> </a:t>
            </a:r>
            <a:r>
              <a:rPr lang="sr" sz="2400" u="sng">
                <a:solidFill>
                  <a:srgbClr val="000000"/>
                </a:solidFill>
              </a:rPr>
              <a:t>Направи паузу. Шта је паметније урадити?</a:t>
            </a:r>
            <a:endParaRPr sz="24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2500">
                <a:solidFill>
                  <a:srgbClr val="000000"/>
                </a:solidFill>
              </a:rPr>
              <a:t> </a:t>
            </a:r>
            <a:endParaRPr b="1" sz="2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Business people standing with half of human brain and light bulb (обезбеђује Getty Images)"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025" y="381000"/>
            <a:ext cx="1826575" cy="121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508000"/>
            <a:ext cx="8520600" cy="4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98938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sr" sz="2900">
                <a:solidFill>
                  <a:srgbClr val="000000"/>
                </a:solidFill>
              </a:rPr>
              <a:t>Техника </a:t>
            </a:r>
            <a:r>
              <a:rPr b="1" lang="sr" sz="2900">
                <a:solidFill>
                  <a:srgbClr val="000000"/>
                </a:solidFill>
              </a:rPr>
              <a:t>„Мали корак“</a:t>
            </a:r>
            <a:endParaRPr b="1" sz="2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 sz="1400">
                <a:solidFill>
                  <a:srgbClr val="000000"/>
                </a:solidFill>
              </a:rPr>
              <a:t>Шта је то?</a:t>
            </a:r>
            <a:br>
              <a:rPr lang="sr" sz="1400">
                <a:solidFill>
                  <a:srgbClr val="000000"/>
                </a:solidFill>
              </a:rPr>
            </a:br>
            <a:r>
              <a:rPr lang="sr" sz="1400">
                <a:solidFill>
                  <a:srgbClr val="000000"/>
                </a:solidFill>
              </a:rPr>
              <a:t> Користимо је када нас нешто плаши или делује превише велико (велики задатак, разговор са професором).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 sz="1400">
                <a:solidFill>
                  <a:srgbClr val="000000"/>
                </a:solidFill>
              </a:rPr>
              <a:t>Како се ради?</a:t>
            </a:r>
            <a:endParaRPr sz="1400">
              <a:solidFill>
                <a:srgbClr val="000000"/>
              </a:solidFill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sr" sz="1400">
                <a:solidFill>
                  <a:srgbClr val="000000"/>
                </a:solidFill>
              </a:rPr>
              <a:t>Велики изазов поделиш на најмањи могући корак.</a:t>
            </a:r>
            <a:endParaRPr sz="1400">
              <a:solidFill>
                <a:srgbClr val="000000"/>
              </a:solidFill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sr" sz="1400">
                <a:solidFill>
                  <a:srgbClr val="000000"/>
                </a:solidFill>
              </a:rPr>
              <a:t>Урадиш само тај један корак.</a:t>
            </a:r>
            <a:endParaRPr sz="1400">
              <a:solidFill>
                <a:srgbClr val="000000"/>
              </a:solidFill>
            </a:endParaRPr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sr" sz="1400">
                <a:solidFill>
                  <a:srgbClr val="000000"/>
                </a:solidFill>
              </a:rPr>
              <a:t>Онда следећи.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sr" sz="1400">
                <a:solidFill>
                  <a:srgbClr val="000000"/>
                </a:solidFill>
              </a:rPr>
            </a:br>
            <a:r>
              <a:rPr lang="sr" sz="1500">
                <a:solidFill>
                  <a:srgbClr val="000000"/>
                </a:solidFill>
              </a:rPr>
              <a:t>Пример:</a:t>
            </a:r>
            <a:br>
              <a:rPr lang="sr" sz="1500">
                <a:solidFill>
                  <a:srgbClr val="000000"/>
                </a:solidFill>
              </a:rPr>
            </a:br>
            <a:r>
              <a:rPr lang="sr" sz="1500">
                <a:solidFill>
                  <a:srgbClr val="000000"/>
                </a:solidFill>
              </a:rPr>
              <a:t> „Имам контролни из математике“ →</a:t>
            </a:r>
            <a:br>
              <a:rPr lang="sr" sz="1500">
                <a:solidFill>
                  <a:srgbClr val="000000"/>
                </a:solidFill>
              </a:rPr>
            </a:br>
            <a:r>
              <a:rPr lang="sr" sz="1500">
                <a:solidFill>
                  <a:srgbClr val="000000"/>
                </a:solidFill>
              </a:rPr>
              <a:t> Мали корак 1: Отворим свеску.</a:t>
            </a:r>
            <a:br>
              <a:rPr lang="sr" sz="1500">
                <a:solidFill>
                  <a:srgbClr val="000000"/>
                </a:solidFill>
              </a:rPr>
            </a:br>
            <a:r>
              <a:rPr lang="sr" sz="1500">
                <a:solidFill>
                  <a:srgbClr val="000000"/>
                </a:solidFill>
              </a:rPr>
              <a:t> Мали корак 2: Прочитам један задатак.</a:t>
            </a:r>
            <a:br>
              <a:rPr lang="sr" sz="1500">
                <a:solidFill>
                  <a:srgbClr val="000000"/>
                </a:solidFill>
              </a:rPr>
            </a:br>
            <a:r>
              <a:rPr lang="sr" sz="1500">
                <a:solidFill>
                  <a:srgbClr val="000000"/>
                </a:solidFill>
              </a:rPr>
              <a:t> Мали корак 3: Решим један пример.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descr="Footprints (обезбеђује Getty Images)"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74" y="2878675"/>
            <a:ext cx="1500625" cy="1984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4300">
                <a:solidFill>
                  <a:srgbClr val="000000"/>
                </a:solidFill>
              </a:rPr>
              <a:t>Кругови контроле</a:t>
            </a:r>
            <a:endParaRPr sz="7400"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228675"/>
            <a:ext cx="3999900" cy="3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970">
                <a:solidFill>
                  <a:srgbClr val="000000"/>
                </a:solidFill>
              </a:rPr>
              <a:t>1. Спољашњи круг – НЕ МОГУ ДА КОНТРОЛИШЕМ</a:t>
            </a:r>
            <a:endParaRPr b="1"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време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туђе мишљење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туђе емоције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прошлост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питања која ће бити на тесту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одлуке других људи</a:t>
            </a:r>
            <a:endParaRPr sz="97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970">
                <a:solidFill>
                  <a:srgbClr val="000000"/>
                </a:solidFill>
              </a:rPr>
              <a:t> </a:t>
            </a:r>
            <a:r>
              <a:rPr lang="sr" sz="970" u="sng">
                <a:solidFill>
                  <a:srgbClr val="000000"/>
                </a:solidFill>
              </a:rPr>
              <a:t>Када се фокусирамо само на овај круг – расте стрес.</a:t>
            </a:r>
            <a:endParaRPr sz="1900"/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sr" sz="970">
                <a:solidFill>
                  <a:srgbClr val="000000"/>
                </a:solidFill>
              </a:rPr>
              <a:t> 2.Средњи круг – МОГУ ДА УТИЧЕМ</a:t>
            </a:r>
            <a:endParaRPr b="1" sz="97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sr" sz="970">
                <a:solidFill>
                  <a:srgbClr val="000000"/>
                </a:solidFill>
              </a:rPr>
              <a:t>Нисам једини који одлучује, али могу да допринесем: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однос са другарима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договор око групног рада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утисак који остављам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резултат на тесту (кроз припрему)</a:t>
            </a:r>
            <a:endParaRPr sz="97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sr" sz="970" u="sng">
                <a:solidFill>
                  <a:srgbClr val="000000"/>
                </a:solidFill>
              </a:rPr>
              <a:t>Имам делимичну контролу.</a:t>
            </a:r>
            <a:endParaRPr sz="97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sr" sz="970">
                <a:solidFill>
                  <a:srgbClr val="000000"/>
                </a:solidFill>
              </a:rPr>
              <a:t>3.</a:t>
            </a:r>
            <a:r>
              <a:rPr lang="sr" sz="970">
                <a:solidFill>
                  <a:srgbClr val="000000"/>
                </a:solidFill>
              </a:rPr>
              <a:t> </a:t>
            </a:r>
            <a:r>
              <a:rPr b="1" lang="sr" sz="970">
                <a:solidFill>
                  <a:srgbClr val="000000"/>
                </a:solidFill>
              </a:rPr>
              <a:t>Унутрашњи круг – МОЈА КОНТРОЛА</a:t>
            </a:r>
            <a:endParaRPr b="1" sz="97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sr" sz="970">
                <a:solidFill>
                  <a:srgbClr val="000000"/>
                </a:solidFill>
              </a:rPr>
              <a:t>Ово су ствари које 100% зависе од мене: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како ћу реаговати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да ли ћу учити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колико ћу се трудити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како ћу разговарати са другима</a:t>
            </a:r>
            <a:endParaRPr sz="970">
              <a:solidFill>
                <a:srgbClr val="000000"/>
              </a:solidFill>
            </a:endParaRPr>
          </a:p>
          <a:p>
            <a:pPr indent="-2901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0"/>
              <a:buChar char="●"/>
            </a:pPr>
            <a:r>
              <a:rPr lang="sr" sz="970">
                <a:solidFill>
                  <a:srgbClr val="000000"/>
                </a:solidFill>
              </a:rPr>
              <a:t>да ли ћу тражити помоћ</a:t>
            </a:r>
            <a:endParaRPr sz="97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sr" sz="970">
                <a:solidFill>
                  <a:srgbClr val="000000"/>
                </a:solidFill>
              </a:rPr>
              <a:t> </a:t>
            </a:r>
            <a:r>
              <a:rPr lang="sr" sz="970" u="sng">
                <a:solidFill>
                  <a:srgbClr val="000000"/>
                </a:solidFill>
              </a:rPr>
              <a:t>Овде треба да буде наш фокус</a:t>
            </a:r>
            <a:endParaRPr sz="970"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180" u="sng"/>
          </a:p>
        </p:txBody>
      </p:sp>
      <p:sp>
        <p:nvSpPr>
          <p:cNvPr id="135" name="Google Shape;135;p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4" title="ChXE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275" y="1395938"/>
            <a:ext cx="3468151" cy="300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 sz="29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       „</a:t>
            </a:r>
            <a:r>
              <a:rPr lang="sr" sz="37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Следећи пут кад будем под стресом покушаћу да…“</a:t>
            </a:r>
            <a:endParaRPr sz="37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r" sz="3709">
                <a:solidFill>
                  <a:srgbClr val="000000"/>
                </a:solidFill>
              </a:rPr>
              <a:t>ЗАврши реченицу:</a:t>
            </a:r>
            <a:endParaRPr sz="3709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nguin with a crown of leaves on its head and the words &quot; keep calm &quot; below it (обезбеђује Tenor)"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575" y="74075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r" sz="4280"/>
              <a:t>СТРЕС МЕТАР</a:t>
            </a:r>
            <a:endParaRPr sz="4280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r" sz="2900">
                <a:solidFill>
                  <a:schemeClr val="accent1"/>
                </a:solidFill>
                <a:highlight>
                  <a:schemeClr val="lt1"/>
                </a:highlight>
              </a:rPr>
              <a:t>ПОКАЖИТЕ НА СТРЕС МЕТРУ, КОЛИКО ВАМ ЈЕ БИЛА СТРЕСНА ПРОШЛА НЕДЕЉА?</a:t>
            </a:r>
            <a:endParaRPr sz="2900">
              <a:solidFill>
                <a:schemeClr val="accent1"/>
              </a:solidFill>
              <a:highlight>
                <a:schemeClr val="lt1"/>
              </a:highlight>
            </a:endParaRPr>
          </a:p>
        </p:txBody>
      </p:sp>
      <p:pic>
        <p:nvPicPr>
          <p:cNvPr id="65" name="Google Shape;65;p14" title="termometa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3700" y="1502825"/>
            <a:ext cx="2702700" cy="35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832400" y="1333375"/>
            <a:ext cx="3999900" cy="32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r" sz="4280"/>
              <a:t>КБТ (когнитивно-бихејвиорални)МОДЕЛ</a:t>
            </a:r>
            <a:endParaRPr sz="4280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600">
                <a:solidFill>
                  <a:srgbClr val="000000"/>
                </a:solidFill>
              </a:rPr>
              <a:t>Није ситуација та која нас директно узнемирава, већ начин на који је тумачимо.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 sz="1500">
                <a:solidFill>
                  <a:srgbClr val="000000"/>
                </a:solidFill>
              </a:rPr>
              <a:t>Д</a:t>
            </a:r>
            <a:r>
              <a:rPr lang="sr" sz="1500">
                <a:solidFill>
                  <a:srgbClr val="000000"/>
                </a:solidFill>
              </a:rPr>
              <a:t>ругим речима:</a:t>
            </a:r>
            <a:br>
              <a:rPr lang="sr" sz="1500">
                <a:solidFill>
                  <a:srgbClr val="000000"/>
                </a:solidFill>
              </a:rPr>
            </a:br>
            <a:r>
              <a:rPr lang="sr" sz="1500">
                <a:solidFill>
                  <a:srgbClr val="000000"/>
                </a:solidFill>
              </a:rPr>
              <a:t> </a:t>
            </a:r>
            <a:r>
              <a:rPr b="1" lang="sr" sz="1500">
                <a:solidFill>
                  <a:srgbClr val="000000"/>
                </a:solidFill>
              </a:rPr>
              <a:t>Ситуација → Мисао → Емоција → Понашање → Последица</a:t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irl asking question, dilemma concept, teen standing near question and exclamation mark (обезбеђује Getty Images)"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213" y="3079750"/>
            <a:ext cx="3185577" cy="187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r" sz="1990">
                <a:solidFill>
                  <a:srgbClr val="000000"/>
                </a:solidFill>
              </a:rPr>
              <a:t>С</a:t>
            </a:r>
            <a:r>
              <a:rPr lang="sr" sz="2190">
                <a:solidFill>
                  <a:srgbClr val="000000"/>
                </a:solidFill>
              </a:rPr>
              <a:t>итуација:</a:t>
            </a:r>
            <a:r>
              <a:rPr lang="sr" sz="2290">
                <a:solidFill>
                  <a:srgbClr val="000000"/>
                </a:solidFill>
              </a:rPr>
              <a:t> „Послао/ла сам поруку особи са којом се забављам. Прошло је 3 сата, није одговорио/ла.“</a:t>
            </a:r>
            <a:endParaRPr sz="229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980">
              <a:solidFill>
                <a:srgbClr val="000000"/>
              </a:solidFill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0000"/>
                </a:solidFill>
              </a:rPr>
              <a:t>Аутоматска мисао: </a:t>
            </a:r>
            <a:r>
              <a:rPr lang="sr">
                <a:solidFill>
                  <a:srgbClr val="000000"/>
                </a:solidFill>
              </a:rPr>
              <a:t>„Сад ће ме оставити.“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0000"/>
                </a:solidFill>
              </a:rPr>
              <a:t>Емоција:</a:t>
            </a:r>
            <a:r>
              <a:rPr lang="sr">
                <a:solidFill>
                  <a:srgbClr val="000000"/>
                </a:solidFill>
              </a:rPr>
              <a:t> страх, анксиозност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0000"/>
                </a:solidFill>
              </a:rPr>
              <a:t>Понашање: </a:t>
            </a:r>
            <a:r>
              <a:rPr lang="sr">
                <a:solidFill>
                  <a:srgbClr val="000000"/>
                </a:solidFill>
              </a:rPr>
              <a:t>проверавам „last seen“ свака 2 минута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">
                <a:solidFill>
                  <a:srgbClr val="000000"/>
                </a:solidFill>
              </a:rPr>
              <a:t>Последица: </a:t>
            </a:r>
            <a:r>
              <a:rPr lang="sr">
                <a:solidFill>
                  <a:srgbClr val="000000"/>
                </a:solidFill>
              </a:rPr>
              <a:t>повећава се напетост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pic>
        <p:nvPicPr>
          <p:cNvPr descr="Psychology, panic attack, phobia, frustration, inner fears concept. Young stressed man (обезбеђује Getty Images)"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475" y="3174999"/>
            <a:ext cx="2011023" cy="176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r" sz="4280"/>
              <a:t>ПРЕОКРЕТ</a:t>
            </a:r>
            <a:endParaRPr sz="4280"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700">
                <a:solidFill>
                  <a:srgbClr val="000000"/>
                </a:solidFill>
              </a:rPr>
              <a:t>Реалистична мисао: “</a:t>
            </a:r>
            <a:r>
              <a:rPr lang="sr" sz="1700">
                <a:solidFill>
                  <a:srgbClr val="000000"/>
                </a:solidFill>
              </a:rPr>
              <a:t>Једна непрочитана порука не значи да губим некога, сачекаћу и бавити се нечим својим.“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700">
                <a:solidFill>
                  <a:srgbClr val="000000"/>
                </a:solidFill>
              </a:rPr>
              <a:t>Нове емоције:</a:t>
            </a:r>
            <a:r>
              <a:rPr lang="sr" sz="1700">
                <a:solidFill>
                  <a:srgbClr val="000000"/>
                </a:solidFill>
              </a:rPr>
              <a:t> нелагодност 4/10, стрпљење, више стабилности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sr" sz="1700">
                <a:solidFill>
                  <a:srgbClr val="000000"/>
                </a:solidFill>
              </a:rPr>
              <a:t>Ново понашање: </a:t>
            </a:r>
            <a:r>
              <a:rPr lang="sr" sz="1700">
                <a:solidFill>
                  <a:srgbClr val="000000"/>
                </a:solidFill>
              </a:rPr>
              <a:t>одлажем телефон, фокусирам се на своје обавезе, не шаљем додатне поруке из анксиозности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r" sz="1700" u="sng">
                <a:solidFill>
                  <a:srgbClr val="000000"/>
                </a:solidFill>
              </a:rPr>
              <a:t>Када променимо мисао, мењају се и емоције и мењамо и понашање.</a:t>
            </a:r>
            <a:endParaRPr sz="1700" u="sng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sr" sz="1700" u="sng">
                <a:solidFill>
                  <a:srgbClr val="000000"/>
                </a:solidFill>
              </a:rPr>
            </a:br>
            <a:r>
              <a:rPr b="1" i="1" lang="sr" sz="1500">
                <a:solidFill>
                  <a:srgbClr val="000000"/>
                </a:solidFill>
              </a:rPr>
              <a:t>Тишина није увек одбијање.</a:t>
            </a:r>
            <a:endParaRPr b="1" i="1"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sr" sz="1500">
                <a:solidFill>
                  <a:srgbClr val="000000"/>
                </a:solidFill>
              </a:rPr>
              <a:t>Наш страх од одбацивања често попуни празнину најгором причом.</a:t>
            </a:r>
            <a:endParaRPr b="1" i="1" sz="15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</a:endParaRPr>
          </a:p>
        </p:txBody>
      </p:sp>
      <p:pic>
        <p:nvPicPr>
          <p:cNvPr descr="Good idea patch (обезбеђује Getty Images)"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700" y="122025"/>
            <a:ext cx="1142651" cy="114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4250">
                <a:solidFill>
                  <a:srgbClr val="000000"/>
                </a:solidFill>
              </a:rPr>
              <a:t>Игра — Детектив за мисли</a:t>
            </a:r>
            <a:endParaRPr sz="4250">
              <a:solidFill>
                <a:srgbClr val="000000"/>
              </a:solidFill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 sz="2000">
                <a:solidFill>
                  <a:srgbClr val="000000"/>
                </a:solidFill>
              </a:rPr>
              <a:t>Која негативна мисао се јавља?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 sz="2000">
                <a:solidFill>
                  <a:srgbClr val="000000"/>
                </a:solidFill>
              </a:rPr>
              <a:t>Како се особа осећа?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 sz="2000">
                <a:solidFill>
                  <a:srgbClr val="000000"/>
                </a:solidFill>
              </a:rPr>
              <a:t>Која реалнија мисао може да помогне?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700"/>
          </a:p>
        </p:txBody>
      </p:sp>
      <p:pic>
        <p:nvPicPr>
          <p:cNvPr descr="Detective items, Color, Grouped elements (обезбеђује Getty Images)"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350" y="1514550"/>
            <a:ext cx="1568425" cy="276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4250">
                <a:solidFill>
                  <a:srgbClr val="000000"/>
                </a:solidFill>
              </a:rPr>
              <a:t>Како реагује моје тело?</a:t>
            </a:r>
            <a:endParaRPr sz="4250">
              <a:solidFill>
                <a:srgbClr val="000000"/>
              </a:solidFill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 sz="2900">
                <a:solidFill>
                  <a:srgbClr val="000000"/>
                </a:solidFill>
              </a:rPr>
              <a:t>Где у телу осећате стрес?</a:t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 title="pngtree-drawing-of-a-boy-with-a-cartoon-body-and-big-eyes-vector-png-image_70096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850" y="1322925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r" sz="3990">
                <a:solidFill>
                  <a:srgbClr val="000000"/>
                </a:solidFill>
              </a:rPr>
              <a:t> </a:t>
            </a:r>
            <a:r>
              <a:rPr lang="sr" sz="4290">
                <a:solidFill>
                  <a:srgbClr val="000000"/>
                </a:solidFill>
              </a:rPr>
              <a:t>Технике за смањење стреса -”Прекидач за стрес”</a:t>
            </a:r>
            <a:endParaRPr sz="429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228675"/>
            <a:ext cx="8520600" cy="37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❏"/>
            </a:pPr>
            <a:r>
              <a:rPr lang="sr" sz="2700">
                <a:solidFill>
                  <a:srgbClr val="000000"/>
                </a:solidFill>
              </a:rPr>
              <a:t>Техника дисања 4–4–4–4 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r" sz="1300">
                <a:solidFill>
                  <a:srgbClr val="000000"/>
                </a:solidFill>
              </a:rPr>
              <a:t>Шта је то?</a:t>
            </a:r>
            <a:br>
              <a:rPr b="1" lang="sr" sz="1300">
                <a:solidFill>
                  <a:srgbClr val="000000"/>
                </a:solidFill>
              </a:rPr>
            </a:br>
            <a:r>
              <a:rPr lang="sr" sz="1300">
                <a:solidFill>
                  <a:srgbClr val="000000"/>
                </a:solidFill>
              </a:rPr>
              <a:t>О</a:t>
            </a:r>
            <a:r>
              <a:rPr lang="sr" sz="1400">
                <a:solidFill>
                  <a:srgbClr val="000000"/>
                </a:solidFill>
              </a:rPr>
              <a:t>во је техника смиривања која помаже када смо под стресом, пред контролни, одговарање, такмичење или када осетимо трему.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sr" sz="1500">
                <a:solidFill>
                  <a:srgbClr val="000000"/>
                </a:solidFill>
              </a:rPr>
              <a:t>Удах кроз нос – бројиш до 4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sr" sz="1500">
                <a:solidFill>
                  <a:srgbClr val="000000"/>
                </a:solidFill>
              </a:rPr>
              <a:t>Задржиш дах – бројиш до 4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sr" sz="1500">
                <a:solidFill>
                  <a:srgbClr val="000000"/>
                </a:solidFill>
              </a:rPr>
              <a:t>Полако издахнеш кроз уста – бројиш до 4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sr" sz="1500">
                <a:solidFill>
                  <a:srgbClr val="000000"/>
                </a:solidFill>
              </a:rPr>
              <a:t>Задржиш дах – бројиш до 4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 sz="1500" u="sng">
                <a:solidFill>
                  <a:srgbClr val="000000"/>
                </a:solidFill>
              </a:rPr>
              <a:t>И тако у круг, бар 4 пута.</a:t>
            </a:r>
            <a:endParaRPr sz="17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r" sz="1400">
                <a:solidFill>
                  <a:srgbClr val="000000"/>
                </a:solidFill>
              </a:rPr>
              <a:t>Замислите да цртате квадрат дахом – свака страна квадрата траје 4 секунде.</a:t>
            </a:r>
            <a:endParaRPr i="1" sz="1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i="1" sz="3600">
              <a:solidFill>
                <a:srgbClr val="000000"/>
              </a:solidFill>
            </a:endParaRPr>
          </a:p>
        </p:txBody>
      </p:sp>
      <p:pic>
        <p:nvPicPr>
          <p:cNvPr descr="The girl in glasses is meditating. Isolated. Vector. (обезбеђује Getty Images)"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875" y="2719925"/>
            <a:ext cx="1375826" cy="137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idx="4294967295" type="body"/>
          </p:nvPr>
        </p:nvSpPr>
        <p:spPr>
          <a:xfrm>
            <a:off x="311700" y="931325"/>
            <a:ext cx="8520600" cy="36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❏"/>
            </a:pPr>
            <a:r>
              <a:rPr lang="sr" sz="2700">
                <a:solidFill>
                  <a:srgbClr val="000000"/>
                </a:solidFill>
              </a:rPr>
              <a:t>СТОП техника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 sz="1400">
                <a:solidFill>
                  <a:srgbClr val="000000"/>
                </a:solidFill>
              </a:rPr>
              <a:t>СТОП техника нам помаже када нас преплаве јаке емоције (бес, паника) и када често реагујемо импулсивно.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" sz="1400">
                <a:solidFill>
                  <a:srgbClr val="000000"/>
                </a:solidFill>
              </a:rPr>
              <a:t>СТОП значи: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sr" sz="1400">
                <a:solidFill>
                  <a:srgbClr val="000000"/>
                </a:solidFill>
              </a:rPr>
              <a:t>С – Стани</a:t>
            </a:r>
            <a:br>
              <a:rPr lang="sr" sz="1400">
                <a:solidFill>
                  <a:srgbClr val="000000"/>
                </a:solidFill>
              </a:rPr>
            </a:br>
            <a:r>
              <a:rPr lang="sr" sz="1400">
                <a:solidFill>
                  <a:srgbClr val="000000"/>
                </a:solidFill>
              </a:rPr>
              <a:t> Немој одмах реаговати. Направи паузу.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sr" sz="1400">
                <a:solidFill>
                  <a:srgbClr val="000000"/>
                </a:solidFill>
              </a:rPr>
              <a:t>Т – Три пута удахни</a:t>
            </a:r>
            <a:br>
              <a:rPr lang="sr" sz="1400">
                <a:solidFill>
                  <a:srgbClr val="000000"/>
                </a:solidFill>
              </a:rPr>
            </a:br>
            <a:r>
              <a:rPr lang="sr" sz="1400">
                <a:solidFill>
                  <a:srgbClr val="000000"/>
                </a:solidFill>
              </a:rPr>
              <a:t> Успори дисање.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sr" sz="1400">
                <a:solidFill>
                  <a:srgbClr val="000000"/>
                </a:solidFill>
              </a:rPr>
              <a:t>О – Осмотри</a:t>
            </a:r>
            <a:br>
              <a:rPr lang="sr" sz="1400">
                <a:solidFill>
                  <a:srgbClr val="000000"/>
                </a:solidFill>
              </a:rPr>
            </a:br>
            <a:r>
              <a:rPr lang="sr" sz="1400">
                <a:solidFill>
                  <a:srgbClr val="000000"/>
                </a:solidFill>
              </a:rPr>
              <a:t> Шта осећам? Шта мислим? Шта се стварно дешава?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sr" sz="1400">
                <a:solidFill>
                  <a:srgbClr val="000000"/>
                </a:solidFill>
              </a:rPr>
              <a:t>П – Поступи паметно</a:t>
            </a:r>
            <a:br>
              <a:rPr lang="sr" sz="1400">
                <a:solidFill>
                  <a:srgbClr val="000000"/>
                </a:solidFill>
              </a:rPr>
            </a:br>
            <a:r>
              <a:rPr lang="sr" sz="1400">
                <a:solidFill>
                  <a:srgbClr val="000000"/>
                </a:solidFill>
              </a:rPr>
              <a:t> Изабери реакцију која ти дугорочно користи.</a:t>
            </a:r>
            <a:br>
              <a:rPr lang="sr" sz="1400">
                <a:solidFill>
                  <a:srgbClr val="000000"/>
                </a:solidFill>
              </a:rPr>
            </a:br>
            <a:endParaRPr sz="2100"/>
          </a:p>
        </p:txBody>
      </p:sp>
      <p:pic>
        <p:nvPicPr>
          <p:cNvPr descr="Male journalist record interview with protest girl with board (обезбеђује Getty Images)"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000" y="1898304"/>
            <a:ext cx="1693348" cy="211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